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266" r:id="rId4"/>
    <p:sldId id="259" r:id="rId5"/>
    <p:sldId id="275" r:id="rId6"/>
    <p:sldId id="270" r:id="rId7"/>
    <p:sldId id="271" r:id="rId8"/>
    <p:sldId id="276" r:id="rId9"/>
    <p:sldId id="277" r:id="rId10"/>
    <p:sldId id="272" r:id="rId11"/>
    <p:sldId id="274" r:id="rId12"/>
  </p:sldIdLst>
  <p:sldSz cx="18288000" cy="10287000"/>
  <p:notesSz cx="6858000" cy="9144000"/>
  <p:embeddedFontLst>
    <p:embeddedFont>
      <p:font typeface="Montserrat" pitchFamily="2" charset="77"/>
      <p:regular r:id="rId14"/>
      <p:bold r:id="rId15"/>
      <p:italic r:id="rId16"/>
      <p:boldItalic r:id="rId17"/>
    </p:embeddedFont>
    <p:embeddedFont>
      <p:font typeface="Montserrat Bold" pitchFamily="2" charset="77"/>
      <p:regular r:id="rId18"/>
      <p:bold r:id="rId19"/>
    </p:embeddedFont>
    <p:embeddedFont>
      <p:font typeface="Montserrat Classic" pitchFamily="2" charset="77"/>
      <p:regular r:id="rId20"/>
    </p:embeddedFont>
    <p:embeddedFont>
      <p:font typeface="Montserrat Classic Bold" pitchFamily="2" charset="7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6D6"/>
    <a:srgbClr val="8ED7E9"/>
    <a:srgbClr val="5AA3CA"/>
    <a:srgbClr val="90DDB0"/>
    <a:srgbClr val="EDAA77"/>
    <a:srgbClr val="FB8077"/>
    <a:srgbClr val="F3C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28" autoAdjust="0"/>
    <p:restoredTop sz="97188" autoAdjust="0"/>
  </p:normalViewPr>
  <p:slideViewPr>
    <p:cSldViewPr>
      <p:cViewPr>
        <p:scale>
          <a:sx n="106" d="100"/>
          <a:sy n="106" d="100"/>
        </p:scale>
        <p:origin x="208" y="328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42E91-A11A-744B-A6FF-0791D1F5CBD8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1F4F3-B6D5-3644-BFF6-A4D9E214A1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74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F4F3-B6D5-3644-BFF6-A4D9E214A1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83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F4F3-B6D5-3644-BFF6-A4D9E214A1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551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F4F3-B6D5-3644-BFF6-A4D9E214A15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241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C4F89-8F54-6963-FA34-314D216BC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2E5E3-D6C5-4CB0-DCFC-C98D23A30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67478-0027-0151-9BF7-F2AF9A974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D81FA-EB7F-6DBC-4C9F-8BB83FB79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F4F3-B6D5-3644-BFF6-A4D9E214A15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190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56A46-8282-4FFB-AB74-AE1ED2C9B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AB2BA-3602-ADCF-31BA-518067144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C388D-4105-3224-0F58-5E832DF35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104C-666D-F8D5-ADCB-00FF81FC2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F4F3-B6D5-3644-BFF6-A4D9E214A15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48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4A5D3-F667-DB20-C57B-53B3829BA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89CD2-BE3C-DFA4-3F19-567183E24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C52E43-CA8F-D549-FC86-DCD5941F9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BC96C-2C2C-AD00-1586-3E51D5CC0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F4F3-B6D5-3644-BFF6-A4D9E214A15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96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9EF62-3051-2541-FF4D-609DE0A55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0CBFD-448C-922B-2755-A02F94B5A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518235-DC29-AA35-8B29-D1DEEB6D9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55B74-6AF0-27BF-AC9D-605020621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F4F3-B6D5-3644-BFF6-A4D9E214A15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49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B871-A11D-557F-6D35-800F37FA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F9ABE-6DCD-6A39-9FC2-AF6A70F27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63320-0E43-1DD6-83C7-D5E2EC93F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9CC57-B1A8-C267-5A79-F4F468B40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F4F3-B6D5-3644-BFF6-A4D9E214A1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181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C392E-4450-A200-4B7D-7D5C9BF9D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DE0EE-6D65-EEDF-1CC0-F3F37B6BD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57810-EDCE-EE40-A8A9-46A8B8037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8F7FA-85BF-9C27-11F3-644EB61AB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F4F3-B6D5-3644-BFF6-A4D9E214A15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6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svg"/><Relationship Id="rId21" Type="http://schemas.openxmlformats.org/officeDocument/2006/relationships/image" Target="../media/image44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7.pn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31" Type="http://schemas.openxmlformats.org/officeDocument/2006/relationships/image" Target="../media/image54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svg"/><Relationship Id="rId30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C8237-94EF-897A-818A-BE77D5A7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94741A9A-7C03-F3CC-132E-339BFC6B8C4F}"/>
              </a:ext>
            </a:extLst>
          </p:cNvPr>
          <p:cNvSpPr txBox="1"/>
          <p:nvPr/>
        </p:nvSpPr>
        <p:spPr>
          <a:xfrm>
            <a:off x="-88202" y="98713"/>
            <a:ext cx="18516600" cy="1055000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756"/>
              </a:lnSpc>
              <a:spcBef>
                <a:spcPct val="0"/>
              </a:spcBef>
            </a:pPr>
            <a:endParaRPr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A0F6B4-7DB4-95B2-3D6C-F3A1C19CBC57}"/>
              </a:ext>
            </a:extLst>
          </p:cNvPr>
          <p:cNvGrpSpPr/>
          <p:nvPr/>
        </p:nvGrpSpPr>
        <p:grpSpPr>
          <a:xfrm>
            <a:off x="3496532" y="3664050"/>
            <a:ext cx="11294937" cy="2958901"/>
            <a:chOff x="3522628" y="2790914"/>
            <a:chExt cx="11294937" cy="2958901"/>
          </a:xfrm>
        </p:grpSpPr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CFA18DB3-431B-1606-A439-3B2298ED3F96}"/>
                </a:ext>
              </a:extLst>
            </p:cNvPr>
            <p:cNvSpPr txBox="1"/>
            <p:nvPr/>
          </p:nvSpPr>
          <p:spPr>
            <a:xfrm>
              <a:off x="3522628" y="2790914"/>
              <a:ext cx="11294937" cy="1719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3"/>
                </a:lnSpc>
              </a:pPr>
              <a:r>
                <a:rPr lang="en-US" sz="5052" spc="308" dirty="0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IT8303:</a:t>
              </a:r>
            </a:p>
            <a:p>
              <a:pPr marL="0" lvl="0" indent="0" algn="ctr">
                <a:lnSpc>
                  <a:spcPts val="7073"/>
                </a:lnSpc>
              </a:pPr>
              <a:r>
                <a:rPr lang="en-US" sz="5052" spc="308" dirty="0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AI HUMAN INTERFACE</a:t>
              </a:r>
            </a:p>
          </p:txBody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5DF48EC4-0B0B-74D1-CF54-9C659481C63D}"/>
                </a:ext>
              </a:extLst>
            </p:cNvPr>
            <p:cNvSpPr txBox="1"/>
            <p:nvPr/>
          </p:nvSpPr>
          <p:spPr>
            <a:xfrm>
              <a:off x="3883232" y="4997621"/>
              <a:ext cx="10558160" cy="752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96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3434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SNG TIAN HAO, KEITH</a:t>
              </a:r>
            </a:p>
            <a:p>
              <a:pPr algn="ctr">
                <a:lnSpc>
                  <a:spcPts val="2896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3434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1273381F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5646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904A-1FF2-A31C-FF1F-7673E97DE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A0C7AAC-CEBF-37E5-0A58-78DA2CD35F3A}"/>
              </a:ext>
            </a:extLst>
          </p:cNvPr>
          <p:cNvSpPr txBox="1"/>
          <p:nvPr/>
        </p:nvSpPr>
        <p:spPr>
          <a:xfrm>
            <a:off x="1028700" y="800100"/>
            <a:ext cx="16802100" cy="802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73"/>
              </a:lnSpc>
            </a:pPr>
            <a:r>
              <a:rPr lang="en-US" sz="4800" b="1" spc="308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FINAL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0004D-7C6F-1E72-3B5D-C7B35266564B}"/>
              </a:ext>
            </a:extLst>
          </p:cNvPr>
          <p:cNvSpPr txBox="1"/>
          <p:nvPr/>
        </p:nvSpPr>
        <p:spPr>
          <a:xfrm>
            <a:off x="914400" y="2217543"/>
            <a:ext cx="7010400" cy="7702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270" lvl="1">
              <a:spcAft>
                <a:spcPts val="1200"/>
              </a:spcAft>
            </a:pPr>
            <a:r>
              <a:rPr lang="en-US" sz="2114" b="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Using model v2 for tuning:</a:t>
            </a:r>
          </a:p>
          <a:p>
            <a:pPr marL="228270" lvl="1">
              <a:spcAft>
                <a:spcPts val="12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Hyperparameters Tuned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Learning rate (0.001)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Batch size (64)</a:t>
            </a:r>
            <a:endParaRPr lang="en-US" sz="2114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270" lvl="1" algn="l">
              <a:spcAft>
                <a:spcPts val="1200"/>
              </a:spcAft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The above two parameters were tuned to enhance convergence speed and improve the model’s generalization capability.</a:t>
            </a:r>
          </a:p>
          <a:p>
            <a:pPr marL="228270" lvl="1" algn="l">
              <a:spcAft>
                <a:spcPts val="1200"/>
              </a:spcAft>
            </a:pPr>
            <a:endParaRPr lang="en-US" sz="2114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270" lvl="1" algn="l">
              <a:spcAft>
                <a:spcPts val="12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Final Model Performance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Test accuracy: 88.2% (a 1% decrease from v2)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Based on </a:t>
            </a:r>
            <a:r>
              <a:rPr lang="en-US" sz="2114" dirty="0" err="1">
                <a:solidFill>
                  <a:srgbClr val="343432"/>
                </a:solidFill>
                <a:latin typeface="Courier New" panose="02070309020205020404" pitchFamily="49" charset="0"/>
                <a:ea typeface="Montserrat"/>
                <a:cs typeface="Courier New" panose="02070309020205020404" pitchFamily="49" charset="0"/>
                <a:sym typeface="Montserrat"/>
              </a:rPr>
              <a:t>sklearn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classification report:</a:t>
            </a:r>
          </a:p>
          <a:p>
            <a:pPr marL="913741" lvl="2" indent="-228271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Precision: 90%</a:t>
            </a:r>
          </a:p>
          <a:p>
            <a:pPr marL="913741" lvl="2" indent="-228271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Recall: 88%</a:t>
            </a:r>
          </a:p>
          <a:p>
            <a:pPr marL="913741" lvl="2" indent="-228271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F1-score: 88%</a:t>
            </a:r>
          </a:p>
          <a:p>
            <a:pPr marL="456541" lvl="1" indent="-228271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Misclassifications primarily across shirts (class 6), T-shirts/tops (class 0), pullovers (class 2), dresses (class 3), sneakers (class 7), and ankle boots (class 9)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AA4389-4172-E68D-52E9-20ECFA331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14300"/>
            <a:ext cx="9000000" cy="717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E9F60-9BE4-04B7-C249-7FD467D30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0" y="7343551"/>
            <a:ext cx="8280000" cy="278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2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9C94C-DD9C-A362-6FB5-78AA6F066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3">
            <a:extLst>
              <a:ext uri="{FF2B5EF4-FFF2-40B4-BE49-F238E27FC236}">
                <a16:creationId xmlns:a16="http://schemas.microsoft.com/office/drawing/2014/main" id="{19E41E3C-9308-4810-5490-04B7057D2878}"/>
              </a:ext>
            </a:extLst>
          </p:cNvPr>
          <p:cNvSpPr/>
          <p:nvPr/>
        </p:nvSpPr>
        <p:spPr>
          <a:xfrm>
            <a:off x="9675473" y="3543300"/>
            <a:ext cx="7053416" cy="2086085"/>
          </a:xfrm>
          <a:custGeom>
            <a:avLst/>
            <a:gdLst/>
            <a:ahLst/>
            <a:cxnLst/>
            <a:rect l="l" t="t" r="r" b="b"/>
            <a:pathLst>
              <a:path w="1632342" h="482774">
                <a:moveTo>
                  <a:pt x="35124" y="0"/>
                </a:moveTo>
                <a:lnTo>
                  <a:pt x="1597218" y="0"/>
                </a:lnTo>
                <a:cubicBezTo>
                  <a:pt x="1616617" y="0"/>
                  <a:pt x="1632342" y="15725"/>
                  <a:pt x="1632342" y="35124"/>
                </a:cubicBezTo>
                <a:lnTo>
                  <a:pt x="1632342" y="447650"/>
                </a:lnTo>
                <a:cubicBezTo>
                  <a:pt x="1632342" y="456966"/>
                  <a:pt x="1628641" y="465899"/>
                  <a:pt x="1622055" y="472486"/>
                </a:cubicBezTo>
                <a:cubicBezTo>
                  <a:pt x="1615468" y="479073"/>
                  <a:pt x="1606534" y="482774"/>
                  <a:pt x="1597218" y="482774"/>
                </a:cubicBezTo>
                <a:lnTo>
                  <a:pt x="35124" y="482774"/>
                </a:lnTo>
                <a:cubicBezTo>
                  <a:pt x="15725" y="482774"/>
                  <a:pt x="0" y="467048"/>
                  <a:pt x="0" y="447650"/>
                </a:cubicBezTo>
                <a:lnTo>
                  <a:pt x="0" y="35124"/>
                </a:lnTo>
                <a:cubicBezTo>
                  <a:pt x="0" y="25808"/>
                  <a:pt x="3701" y="16874"/>
                  <a:pt x="10287" y="10287"/>
                </a:cubicBezTo>
                <a:cubicBezTo>
                  <a:pt x="16874" y="3701"/>
                  <a:pt x="25808" y="0"/>
                  <a:pt x="35124" y="0"/>
                </a:cubicBezTo>
                <a:close/>
              </a:path>
            </a:pathLst>
          </a:custGeom>
          <a:solidFill>
            <a:srgbClr val="F8F8F8"/>
          </a:solidFill>
          <a:ln w="104775" cap="rnd">
            <a:solidFill>
              <a:srgbClr val="F8B27C"/>
            </a:solidFill>
            <a:prstDash val="solid"/>
            <a:round/>
          </a:ln>
        </p:spPr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9AC6127-1D9E-DE12-1C5A-34DE6A9409A1}"/>
              </a:ext>
            </a:extLst>
          </p:cNvPr>
          <p:cNvSpPr/>
          <p:nvPr/>
        </p:nvSpPr>
        <p:spPr>
          <a:xfrm rot="-10800000">
            <a:off x="1749355" y="5521282"/>
            <a:ext cx="6840134" cy="509001"/>
          </a:xfrm>
          <a:custGeom>
            <a:avLst/>
            <a:gdLst/>
            <a:ahLst/>
            <a:cxnLst/>
            <a:rect l="l" t="t" r="r" b="b"/>
            <a:pathLst>
              <a:path w="6840134" h="509001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3177C25-9273-8A16-7BAA-CB363E4E3355}"/>
              </a:ext>
            </a:extLst>
          </p:cNvPr>
          <p:cNvGrpSpPr/>
          <p:nvPr/>
        </p:nvGrpSpPr>
        <p:grpSpPr>
          <a:xfrm>
            <a:off x="1642714" y="3543300"/>
            <a:ext cx="7053416" cy="2086085"/>
            <a:chOff x="0" y="0"/>
            <a:chExt cx="1632342" cy="4827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EE29916-8C60-CDFB-A5AD-289BD6F82021}"/>
                </a:ext>
              </a:extLst>
            </p:cNvPr>
            <p:cNvSpPr/>
            <p:nvPr/>
          </p:nvSpPr>
          <p:spPr>
            <a:xfrm>
              <a:off x="0" y="0"/>
              <a:ext cx="1632342" cy="482774"/>
            </a:xfrm>
            <a:custGeom>
              <a:avLst/>
              <a:gdLst/>
              <a:ahLst/>
              <a:cxnLst/>
              <a:rect l="l" t="t" r="r" b="b"/>
              <a:pathLst>
                <a:path w="1632342" h="482774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91E1D5"/>
              </a:solidFill>
              <a:prstDash val="solid"/>
              <a:round/>
            </a:ln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0803E6F-5C8B-7EA4-89C8-460670CCEF88}"/>
                </a:ext>
              </a:extLst>
            </p:cNvPr>
            <p:cNvSpPr txBox="1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7A73B12-55AC-C0DE-724E-CD08073B5597}"/>
              </a:ext>
            </a:extLst>
          </p:cNvPr>
          <p:cNvGrpSpPr/>
          <p:nvPr/>
        </p:nvGrpSpPr>
        <p:grpSpPr>
          <a:xfrm>
            <a:off x="1028700" y="3996206"/>
            <a:ext cx="1228028" cy="1226514"/>
            <a:chOff x="0" y="0"/>
            <a:chExt cx="323431" cy="32303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053E63-C7D6-F0C4-7DFA-8D1F98BB5CC2}"/>
                </a:ext>
              </a:extLst>
            </p:cNvPr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65633BF-E54B-2F07-EB06-01865E6D47B2}"/>
                </a:ext>
              </a:extLst>
            </p:cNvPr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r>
                <a:rPr lang="en-US" sz="5768" b="1">
                  <a:solidFill>
                    <a:srgbClr val="91E1D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43C91F1E-9062-8D8F-54B2-EBF64447A1FF}"/>
              </a:ext>
            </a:extLst>
          </p:cNvPr>
          <p:cNvSpPr txBox="1"/>
          <p:nvPr/>
        </p:nvSpPr>
        <p:spPr>
          <a:xfrm>
            <a:off x="2306128" y="4298006"/>
            <a:ext cx="5825855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06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Improve data augmentation strategy by targeting images from under-performing classes (e.g., Class 6: Shirts)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0E18D91-38A3-DC0A-36A6-F05B1BAB371B}"/>
              </a:ext>
            </a:extLst>
          </p:cNvPr>
          <p:cNvSpPr/>
          <p:nvPr/>
        </p:nvSpPr>
        <p:spPr>
          <a:xfrm rot="-10800000">
            <a:off x="9782114" y="5521282"/>
            <a:ext cx="6840134" cy="509001"/>
          </a:xfrm>
          <a:custGeom>
            <a:avLst/>
            <a:gdLst/>
            <a:ahLst/>
            <a:cxnLst/>
            <a:rect l="l" t="t" r="r" b="b"/>
            <a:pathLst>
              <a:path w="6840134" h="509001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C092601-F04B-90B9-AF42-5278A0878793}"/>
              </a:ext>
            </a:extLst>
          </p:cNvPr>
          <p:cNvGrpSpPr/>
          <p:nvPr/>
        </p:nvGrpSpPr>
        <p:grpSpPr>
          <a:xfrm>
            <a:off x="9061459" y="3996206"/>
            <a:ext cx="1228028" cy="1226514"/>
            <a:chOff x="0" y="0"/>
            <a:chExt cx="323431" cy="323032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FC21B9F-5890-007E-919B-0BBD427666FA}"/>
                </a:ext>
              </a:extLst>
            </p:cNvPr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5CFB228-03E0-5982-657D-DD8A18520E68}"/>
                </a:ext>
              </a:extLst>
            </p:cNvPr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r>
                <a:rPr lang="en-US" sz="5768" b="1">
                  <a:solidFill>
                    <a:srgbClr val="F8B27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5BF1AE8C-BE49-C1D1-D663-B778FC6281FD}"/>
              </a:ext>
            </a:extLst>
          </p:cNvPr>
          <p:cNvSpPr txBox="1"/>
          <p:nvPr/>
        </p:nvSpPr>
        <p:spPr>
          <a:xfrm>
            <a:off x="10338886" y="4298007"/>
            <a:ext cx="61203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06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Experiment with more hyperparameters to increase accuracy and model performance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309AA43-1084-0D23-3E05-8BCD44ABC530}"/>
              </a:ext>
            </a:extLst>
          </p:cNvPr>
          <p:cNvSpPr/>
          <p:nvPr/>
        </p:nvSpPr>
        <p:spPr>
          <a:xfrm rot="-10800000">
            <a:off x="1749355" y="7958459"/>
            <a:ext cx="6840134" cy="509001"/>
          </a:xfrm>
          <a:custGeom>
            <a:avLst/>
            <a:gdLst/>
            <a:ahLst/>
            <a:cxnLst/>
            <a:rect l="l" t="t" r="r" b="b"/>
            <a:pathLst>
              <a:path w="6840134" h="509001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0CF598E-FCBA-EFBB-E767-6198EFA10746}"/>
              </a:ext>
            </a:extLst>
          </p:cNvPr>
          <p:cNvGrpSpPr/>
          <p:nvPr/>
        </p:nvGrpSpPr>
        <p:grpSpPr>
          <a:xfrm>
            <a:off x="1642714" y="5980477"/>
            <a:ext cx="7053416" cy="2086085"/>
            <a:chOff x="0" y="0"/>
            <a:chExt cx="1632342" cy="482774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4031935-05C2-8FFA-EBC0-27E5222FB8C9}"/>
                </a:ext>
              </a:extLst>
            </p:cNvPr>
            <p:cNvSpPr/>
            <p:nvPr/>
          </p:nvSpPr>
          <p:spPr>
            <a:xfrm>
              <a:off x="0" y="0"/>
              <a:ext cx="1632342" cy="482774"/>
            </a:xfrm>
            <a:custGeom>
              <a:avLst/>
              <a:gdLst/>
              <a:ahLst/>
              <a:cxnLst/>
              <a:rect l="l" t="t" r="r" b="b"/>
              <a:pathLst>
                <a:path w="1632342" h="482774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B25D25A-B4BA-7180-3873-74BBDCE90281}"/>
                </a:ext>
              </a:extLst>
            </p:cNvPr>
            <p:cNvSpPr txBox="1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F958276-F609-2567-2665-F5DCEA3DE6BF}"/>
              </a:ext>
            </a:extLst>
          </p:cNvPr>
          <p:cNvGrpSpPr/>
          <p:nvPr/>
        </p:nvGrpSpPr>
        <p:grpSpPr>
          <a:xfrm>
            <a:off x="1028700" y="6433383"/>
            <a:ext cx="1228028" cy="1226514"/>
            <a:chOff x="0" y="0"/>
            <a:chExt cx="323431" cy="32303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6AB461D7-5EA1-312C-E293-9854B3820819}"/>
                </a:ext>
              </a:extLst>
            </p:cNvPr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94E2E23-C2BA-616F-B3C0-D55D259044AC}"/>
                </a:ext>
              </a:extLst>
            </p:cNvPr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r>
                <a:rPr lang="en-US" sz="5768" b="1">
                  <a:solidFill>
                    <a:srgbClr val="F8D38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9E4E2163-8F57-D692-F2C3-32A6423A2751}"/>
              </a:ext>
            </a:extLst>
          </p:cNvPr>
          <p:cNvSpPr txBox="1"/>
          <p:nvPr/>
        </p:nvSpPr>
        <p:spPr>
          <a:xfrm>
            <a:off x="2306128" y="6735184"/>
            <a:ext cx="5907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06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Increase number of layers/filters to capture more complex patterns (e.g., long-sleeved shirts)</a:t>
            </a:r>
          </a:p>
          <a:p>
            <a:pPr marL="285750" lvl="0" indent="-285750" algn="l">
              <a:lnSpc>
                <a:spcPts val="206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Determine optimal number of layers for prediction and computing efficiency  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F36DADD9-DB3F-362A-8E85-8C7C1D349593}"/>
              </a:ext>
            </a:extLst>
          </p:cNvPr>
          <p:cNvSpPr txBox="1"/>
          <p:nvPr/>
        </p:nvSpPr>
        <p:spPr>
          <a:xfrm>
            <a:off x="2388713" y="6260780"/>
            <a:ext cx="582521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17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332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NETWORK ARCHITECTURE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8A3B93C0-E49C-1A81-AA02-04C02B70D4EB}"/>
              </a:ext>
            </a:extLst>
          </p:cNvPr>
          <p:cNvSpPr/>
          <p:nvPr/>
        </p:nvSpPr>
        <p:spPr>
          <a:xfrm rot="-10800000">
            <a:off x="9782114" y="7958459"/>
            <a:ext cx="6840134" cy="509001"/>
          </a:xfrm>
          <a:custGeom>
            <a:avLst/>
            <a:gdLst/>
            <a:ahLst/>
            <a:cxnLst/>
            <a:rect l="l" t="t" r="r" b="b"/>
            <a:pathLst>
              <a:path w="6840134" h="509001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6D6AC4F7-0E53-2E78-33EE-89545BC78B40}"/>
              </a:ext>
            </a:extLst>
          </p:cNvPr>
          <p:cNvGrpSpPr/>
          <p:nvPr/>
        </p:nvGrpSpPr>
        <p:grpSpPr>
          <a:xfrm>
            <a:off x="9675473" y="5980477"/>
            <a:ext cx="7053416" cy="2086085"/>
            <a:chOff x="0" y="0"/>
            <a:chExt cx="1632342" cy="482774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8AE3942D-39E2-8E7D-ABFE-1DD6D1EF3EAF}"/>
                </a:ext>
              </a:extLst>
            </p:cNvPr>
            <p:cNvSpPr/>
            <p:nvPr/>
          </p:nvSpPr>
          <p:spPr>
            <a:xfrm>
              <a:off x="0" y="0"/>
              <a:ext cx="1632342" cy="482774"/>
            </a:xfrm>
            <a:custGeom>
              <a:avLst/>
              <a:gdLst/>
              <a:ahLst/>
              <a:cxnLst/>
              <a:rect l="l" t="t" r="r" b="b"/>
              <a:pathLst>
                <a:path w="1632342" h="482774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64F5FB55-44C9-1688-4DC6-A18BB5BA91E2}"/>
                </a:ext>
              </a:extLst>
            </p:cNvPr>
            <p:cNvSpPr txBox="1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4B6C597F-0D00-FD11-8249-3119B1C5A055}"/>
              </a:ext>
            </a:extLst>
          </p:cNvPr>
          <p:cNvGrpSpPr/>
          <p:nvPr/>
        </p:nvGrpSpPr>
        <p:grpSpPr>
          <a:xfrm>
            <a:off x="9061459" y="6433383"/>
            <a:ext cx="1228028" cy="1226514"/>
            <a:chOff x="0" y="0"/>
            <a:chExt cx="323431" cy="323032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FF493DFE-6701-0753-8B08-7F985360BB78}"/>
                </a:ext>
              </a:extLst>
            </p:cNvPr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C0E8A8E6-F02F-A1E6-B2D5-31431ED0A0ED}"/>
                </a:ext>
              </a:extLst>
            </p:cNvPr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r>
                <a:rPr lang="en-US" sz="5768" b="1">
                  <a:solidFill>
                    <a:srgbClr val="FF837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4A2CEFAD-A378-DE1F-D2F6-2CA48D896FD8}"/>
              </a:ext>
            </a:extLst>
          </p:cNvPr>
          <p:cNvSpPr txBox="1"/>
          <p:nvPr/>
        </p:nvSpPr>
        <p:spPr>
          <a:xfrm>
            <a:off x="10338887" y="6810132"/>
            <a:ext cx="588532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06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 more targeted in adjusting architecture and hyperparameters</a:t>
            </a:r>
          </a:p>
          <a:p>
            <a:pPr marL="285750" lvl="0" indent="-285750" algn="l">
              <a:lnSpc>
                <a:spcPts val="206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Establish modelling framework to systematically develop and evaluate models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03098430-70A8-60EB-5522-CD4DAB439246}"/>
              </a:ext>
            </a:extLst>
          </p:cNvPr>
          <p:cNvSpPr txBox="1"/>
          <p:nvPr/>
        </p:nvSpPr>
        <p:spPr>
          <a:xfrm>
            <a:off x="10421472" y="6260780"/>
            <a:ext cx="588532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17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332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EXPERIMENTATION APPROACH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CCA2C9CD-D5C8-A033-10C9-D6F1999AFEF9}"/>
              </a:ext>
            </a:extLst>
          </p:cNvPr>
          <p:cNvSpPr txBox="1"/>
          <p:nvPr/>
        </p:nvSpPr>
        <p:spPr>
          <a:xfrm>
            <a:off x="2388713" y="3823602"/>
            <a:ext cx="574327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17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332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AUGMENTATION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2172071A-B9B2-3321-109F-6500345EEA58}"/>
              </a:ext>
            </a:extLst>
          </p:cNvPr>
          <p:cNvSpPr txBox="1"/>
          <p:nvPr/>
        </p:nvSpPr>
        <p:spPr>
          <a:xfrm>
            <a:off x="3316069" y="1562100"/>
            <a:ext cx="11294937" cy="80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3"/>
              </a:lnSpc>
              <a:spcBef>
                <a:spcPct val="0"/>
              </a:spcBef>
            </a:pPr>
            <a:r>
              <a:rPr lang="en-US" sz="5052" b="1" spc="308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FUTURE IMPROVEMENTS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280EF166-E8E6-069C-E01E-416A7F0A8B77}"/>
              </a:ext>
            </a:extLst>
          </p:cNvPr>
          <p:cNvSpPr txBox="1"/>
          <p:nvPr/>
        </p:nvSpPr>
        <p:spPr>
          <a:xfrm>
            <a:off x="10421473" y="3823602"/>
            <a:ext cx="547781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17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332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416042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55773-15CC-3C58-7B88-737317ED4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26F64DD-0153-DCCE-9EFD-5509DCADF327}"/>
              </a:ext>
            </a:extLst>
          </p:cNvPr>
          <p:cNvSpPr txBox="1"/>
          <p:nvPr/>
        </p:nvSpPr>
        <p:spPr>
          <a:xfrm>
            <a:off x="1028700" y="800100"/>
            <a:ext cx="5829300" cy="808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73"/>
              </a:lnSpc>
            </a:pPr>
            <a:r>
              <a:rPr lang="en-US" sz="5052" b="1" spc="308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CNN OVERVIEW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992CA95-3815-30B0-0121-358EF2672F22}"/>
              </a:ext>
            </a:extLst>
          </p:cNvPr>
          <p:cNvSpPr txBox="1"/>
          <p:nvPr/>
        </p:nvSpPr>
        <p:spPr>
          <a:xfrm>
            <a:off x="1028700" y="2217543"/>
            <a:ext cx="6972300" cy="659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6541" lvl="1" indent="-228271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CNN a form of deep-supervised learning</a:t>
            </a:r>
          </a:p>
          <a:p>
            <a:pPr marL="456541" lvl="1" indent="-228271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Most popular algorithm for computer vision and facial/pattern recognition</a:t>
            </a:r>
          </a:p>
          <a:p>
            <a:pPr marL="456541" lvl="1" indent="-228271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Designed to automatically learn spatial hierarchies of features from data</a:t>
            </a:r>
          </a:p>
          <a:p>
            <a:pPr marL="456541" lvl="1" indent="-228271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Benefits of CNN:</a:t>
            </a:r>
          </a:p>
          <a:p>
            <a:pPr marL="913741" lvl="2" indent="-228271">
              <a:spcAft>
                <a:spcPts val="1800"/>
              </a:spcAft>
              <a:buFont typeface="Arial"/>
              <a:buChar char="•"/>
            </a:pPr>
            <a:r>
              <a:rPr lang="en-US" sz="2114" b="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Translation equivariance: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CNNs </a:t>
            </a: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recognise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features regardless of their location in image</a:t>
            </a:r>
          </a:p>
          <a:p>
            <a:pPr marL="913741" lvl="2" indent="-228271">
              <a:spcAft>
                <a:spcPts val="1800"/>
              </a:spcAft>
              <a:buFont typeface="Arial"/>
              <a:buChar char="•"/>
            </a:pPr>
            <a:r>
              <a:rPr lang="en-US" sz="2114" b="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Sparse interactions: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Interactions limited to receptive field unlike traditional deep-learning models where input features interact with every neuron</a:t>
            </a:r>
          </a:p>
          <a:p>
            <a:pPr marL="913741" lvl="2" indent="-228271">
              <a:spcAft>
                <a:spcPts val="1800"/>
              </a:spcAft>
              <a:buFont typeface="Arial"/>
              <a:buChar char="•"/>
            </a:pPr>
            <a:r>
              <a:rPr lang="en-US" sz="2114" b="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Parameter sharing: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Usage of the same filter across images reduce the number of trainable parameters and make the model better for </a:t>
            </a: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generalisation</a:t>
            </a:r>
            <a:endParaRPr lang="en-US" sz="2114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8" name="Picture 4" descr="Fig. 7">
            <a:extLst>
              <a:ext uri="{FF2B5EF4-FFF2-40B4-BE49-F238E27FC236}">
                <a16:creationId xmlns:a16="http://schemas.microsoft.com/office/drawing/2014/main" id="{C5EFD546-2080-0BF2-CD0D-AAF27B8C9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5281971"/>
            <a:ext cx="898525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">
            <a:extLst>
              <a:ext uri="{FF2B5EF4-FFF2-40B4-BE49-F238E27FC236}">
                <a16:creationId xmlns:a16="http://schemas.microsoft.com/office/drawing/2014/main" id="{EB9EC3E7-74D0-6061-C02D-569DB96CCCAC}"/>
              </a:ext>
            </a:extLst>
          </p:cNvPr>
          <p:cNvSpPr txBox="1"/>
          <p:nvPr/>
        </p:nvSpPr>
        <p:spPr>
          <a:xfrm>
            <a:off x="11582400" y="9840806"/>
            <a:ext cx="67056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270" lvl="1" algn="l">
              <a:spcAft>
                <a:spcPts val="1200"/>
              </a:spcAft>
            </a:pPr>
            <a:r>
              <a:rPr lang="en-US" sz="12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Alzubaidi</a:t>
            </a:r>
            <a:r>
              <a:rPr lang="en-US" sz="12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L., Zhang, J., </a:t>
            </a:r>
            <a:r>
              <a:rPr lang="en-US" sz="12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Humaidi</a:t>
            </a:r>
            <a:r>
              <a:rPr lang="en-US" sz="12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A.J. et al. Review of deep learning: concepts, CNN architectures, challenges, applications, future directions. J Big Data 8, 53 (2021).</a:t>
            </a:r>
          </a:p>
        </p:txBody>
      </p:sp>
      <p:pic>
        <p:nvPicPr>
          <p:cNvPr id="1034" name="Picture 10" descr="Fig. 3">
            <a:extLst>
              <a:ext uri="{FF2B5EF4-FFF2-40B4-BE49-F238E27FC236}">
                <a16:creationId xmlns:a16="http://schemas.microsoft.com/office/drawing/2014/main" id="{54D50F6E-A801-2B90-A5D1-AB20764B1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319535"/>
            <a:ext cx="7920000" cy="34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17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219737" y="1978923"/>
            <a:ext cx="5984107" cy="688265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b="-1499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70355" y="915062"/>
            <a:ext cx="6277688" cy="1372469"/>
            <a:chOff x="0" y="0"/>
            <a:chExt cx="9504788" cy="20779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397D8"/>
              </a:solidFill>
              <a:prstDash val="solid"/>
              <a:rou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19737" y="865414"/>
            <a:ext cx="1107226" cy="1029720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359755" y="1803714"/>
            <a:ext cx="6250515" cy="6247911"/>
          </a:xfrm>
          <a:custGeom>
            <a:avLst/>
            <a:gdLst/>
            <a:ahLst/>
            <a:cxnLst/>
            <a:rect l="l" t="t" r="r" b="b"/>
            <a:pathLst>
              <a:path w="6250515" h="6247911">
                <a:moveTo>
                  <a:pt x="0" y="0"/>
                </a:moveTo>
                <a:lnTo>
                  <a:pt x="6250515" y="0"/>
                </a:lnTo>
                <a:lnTo>
                  <a:pt x="6250515" y="6247910"/>
                </a:lnTo>
                <a:lnTo>
                  <a:pt x="0" y="6247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70393" y="2160095"/>
            <a:ext cx="6032259" cy="603225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7302652" y="1589310"/>
            <a:ext cx="1736368" cy="3586915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12" name="Freeform 12"/>
          <p:cNvSpPr/>
          <p:nvPr/>
        </p:nvSpPr>
        <p:spPr>
          <a:xfrm rot="-10800000">
            <a:off x="9954067" y="3772322"/>
            <a:ext cx="5984107" cy="688265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6"/>
                </a:lnTo>
                <a:lnTo>
                  <a:pt x="0" y="68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b="-149966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773350" y="2696475"/>
            <a:ext cx="6277688" cy="1372469"/>
            <a:chOff x="0" y="0"/>
            <a:chExt cx="9504788" cy="20779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954067" y="2658814"/>
            <a:ext cx="1107226" cy="1029720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rot="-10800000">
            <a:off x="10595544" y="5563075"/>
            <a:ext cx="5984107" cy="688265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b="-149966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414826" y="4487228"/>
            <a:ext cx="6277688" cy="1372469"/>
            <a:chOff x="0" y="0"/>
            <a:chExt cx="9504788" cy="20779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D389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595544" y="4449567"/>
            <a:ext cx="1107226" cy="1029720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5" y="0"/>
                </a:lnTo>
                <a:lnTo>
                  <a:pt x="1107225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 rot="-10800000">
            <a:off x="9957572" y="7353828"/>
            <a:ext cx="5984107" cy="688265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b="-149966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776855" y="6277980"/>
            <a:ext cx="6277688" cy="1372469"/>
            <a:chOff x="0" y="0"/>
            <a:chExt cx="9504788" cy="20779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B27C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9957572" y="6240319"/>
            <a:ext cx="1107226" cy="1029720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 rot="-10800000">
            <a:off x="9084807" y="8550076"/>
            <a:ext cx="5414689" cy="622773"/>
          </a:xfrm>
          <a:custGeom>
            <a:avLst/>
            <a:gdLst/>
            <a:ahLst/>
            <a:cxnLst/>
            <a:rect l="l" t="t" r="r" b="b"/>
            <a:pathLst>
              <a:path w="5414689" h="622773">
                <a:moveTo>
                  <a:pt x="0" y="0"/>
                </a:moveTo>
                <a:lnTo>
                  <a:pt x="5414689" y="0"/>
                </a:lnTo>
                <a:lnTo>
                  <a:pt x="5414689" y="622773"/>
                </a:lnTo>
                <a:lnTo>
                  <a:pt x="0" y="622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b="-149966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9039020" y="8108300"/>
            <a:ext cx="6277688" cy="1372469"/>
            <a:chOff x="0" y="0"/>
            <a:chExt cx="9504788" cy="20779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219737" y="8070640"/>
            <a:ext cx="1107226" cy="1029720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>
            <a:off x="9478263" y="8231672"/>
            <a:ext cx="597185" cy="560607"/>
          </a:xfrm>
          <a:custGeom>
            <a:avLst/>
            <a:gdLst/>
            <a:ahLst/>
            <a:cxnLst/>
            <a:rect l="l" t="t" r="r" b="b"/>
            <a:pathLst>
              <a:path w="597185" h="560607">
                <a:moveTo>
                  <a:pt x="0" y="0"/>
                </a:moveTo>
                <a:lnTo>
                  <a:pt x="597184" y="0"/>
                </a:lnTo>
                <a:lnTo>
                  <a:pt x="597184" y="560607"/>
                </a:lnTo>
                <a:lnTo>
                  <a:pt x="0" y="5606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TextBox 33"/>
          <p:cNvSpPr txBox="1"/>
          <p:nvPr/>
        </p:nvSpPr>
        <p:spPr>
          <a:xfrm>
            <a:off x="10414826" y="1312512"/>
            <a:ext cx="468192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u="none" strike="noStrike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Consists of filters (i.e., kernels) with weights</a:t>
            </a:r>
          </a:p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Filter slides over entire image and calculates dot product of the filter and the local image area</a:t>
            </a:r>
          </a:p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u="none" strike="noStrike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Process repeats until sliding not possible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14826" y="1015089"/>
            <a:ext cx="3224974" cy="243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8"/>
              </a:lnSpc>
              <a:spcBef>
                <a:spcPct val="0"/>
              </a:spcBef>
            </a:pPr>
            <a:r>
              <a:rPr lang="en-US" sz="1670" b="1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Convolutional Layer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30904" y="3838890"/>
            <a:ext cx="4911238" cy="1523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19"/>
              </a:lnSpc>
              <a:spcBef>
                <a:spcPct val="0"/>
              </a:spcBef>
            </a:pPr>
            <a:r>
              <a:rPr lang="en-US" sz="4400" b="1" spc="275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CNN MODEL ARCHITECTURE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30904" y="5637333"/>
            <a:ext cx="4911238" cy="27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  <a:spcBef>
                <a:spcPct val="0"/>
              </a:spcBef>
            </a:pPr>
            <a:r>
              <a:rPr lang="en-US" sz="16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Five key components in a CNN model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49157" y="3154923"/>
            <a:ext cx="4681927" cy="63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Mainly for dimension reduction of feature maps from convolutions</a:t>
            </a:r>
          </a:p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u="none" strike="noStrike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Preserves key information/features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149157" y="2857500"/>
            <a:ext cx="2108920" cy="24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38"/>
              </a:lnSpc>
              <a:spcBef>
                <a:spcPct val="0"/>
              </a:spcBef>
            </a:pPr>
            <a:r>
              <a:rPr lang="en-US" sz="1670" b="1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Pooling Layer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790633" y="4967450"/>
            <a:ext cx="4681927" cy="63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Function applied after convolutions to introduce non-linearity</a:t>
            </a:r>
          </a:p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u="none" strike="noStrike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Allows model to learn more complex relationships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90633" y="4670027"/>
            <a:ext cx="2708864" cy="243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8"/>
              </a:lnSpc>
              <a:spcBef>
                <a:spcPct val="0"/>
              </a:spcBef>
            </a:pPr>
            <a:r>
              <a:rPr lang="en-US" sz="1670" b="1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Activation Function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49157" y="6685914"/>
            <a:ext cx="468192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Defined at the end of the CNN model</a:t>
            </a:r>
          </a:p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u="none" strike="noStrike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Each neuron withi</a:t>
            </a:r>
            <a:r>
              <a:rPr lang="en-US" sz="1355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 the FC layer is connected to neurons of the previous layer</a:t>
            </a:r>
          </a:p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</a:t>
            </a:r>
            <a:r>
              <a:rPr lang="en-US" sz="1355" u="none" strike="noStrike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 layer outputs the classification result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49157" y="6388491"/>
            <a:ext cx="3096738" cy="243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8"/>
              </a:lnSpc>
              <a:spcBef>
                <a:spcPct val="0"/>
              </a:spcBef>
            </a:pPr>
            <a:r>
              <a:rPr lang="en-US" sz="1670" b="1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Fully Connected (FC) Layer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414826" y="8532666"/>
            <a:ext cx="4681927" cy="8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u="none" strike="noStrike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Quantifies the model’s predictions in comparison with actual outputs</a:t>
            </a:r>
          </a:p>
          <a:p>
            <a:pPr marL="285750" lvl="0" indent="-285750" algn="l">
              <a:lnSpc>
                <a:spcPts val="17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355" dirty="0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Loss function serves as feedback for the model which is then used to adjust weights for training</a:t>
            </a:r>
            <a:endParaRPr lang="en-US" sz="1355" u="none" strike="noStrike" dirty="0">
              <a:solidFill>
                <a:srgbClr val="343432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414826" y="8235242"/>
            <a:ext cx="2108920" cy="24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38"/>
              </a:lnSpc>
              <a:spcBef>
                <a:spcPct val="0"/>
              </a:spcBef>
            </a:pPr>
            <a:r>
              <a:rPr lang="en-US" sz="1670" b="1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Loss Function</a:t>
            </a:r>
          </a:p>
        </p:txBody>
      </p:sp>
      <p:sp>
        <p:nvSpPr>
          <p:cNvPr id="46" name="Freeform 46"/>
          <p:cNvSpPr/>
          <p:nvPr/>
        </p:nvSpPr>
        <p:spPr>
          <a:xfrm>
            <a:off x="10200916" y="6342860"/>
            <a:ext cx="613527" cy="677590"/>
          </a:xfrm>
          <a:custGeom>
            <a:avLst/>
            <a:gdLst/>
            <a:ahLst/>
            <a:cxnLst/>
            <a:rect l="l" t="t" r="r" b="b"/>
            <a:pathLst>
              <a:path w="613527" h="677590">
                <a:moveTo>
                  <a:pt x="0" y="0"/>
                </a:moveTo>
                <a:lnTo>
                  <a:pt x="613528" y="0"/>
                </a:lnTo>
                <a:lnTo>
                  <a:pt x="613528" y="677591"/>
                </a:lnTo>
                <a:lnTo>
                  <a:pt x="0" y="67759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0856281" y="4591323"/>
            <a:ext cx="613006" cy="613006"/>
          </a:xfrm>
          <a:custGeom>
            <a:avLst/>
            <a:gdLst/>
            <a:ahLst/>
            <a:cxnLst/>
            <a:rect l="l" t="t" r="r" b="b"/>
            <a:pathLst>
              <a:path w="613006" h="613006">
                <a:moveTo>
                  <a:pt x="0" y="0"/>
                </a:moveTo>
                <a:lnTo>
                  <a:pt x="613005" y="0"/>
                </a:lnTo>
                <a:lnTo>
                  <a:pt x="613005" y="613006"/>
                </a:lnTo>
                <a:lnTo>
                  <a:pt x="0" y="6130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0204848" y="2810815"/>
            <a:ext cx="612675" cy="584826"/>
          </a:xfrm>
          <a:custGeom>
            <a:avLst/>
            <a:gdLst/>
            <a:ahLst/>
            <a:cxnLst/>
            <a:rect l="l" t="t" r="r" b="b"/>
            <a:pathLst>
              <a:path w="612675" h="584826">
                <a:moveTo>
                  <a:pt x="0" y="0"/>
                </a:moveTo>
                <a:lnTo>
                  <a:pt x="612675" y="0"/>
                </a:lnTo>
                <a:lnTo>
                  <a:pt x="612675" y="584826"/>
                </a:lnTo>
                <a:lnTo>
                  <a:pt x="0" y="5848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9" name="AutoShape 49"/>
          <p:cNvSpPr/>
          <p:nvPr/>
        </p:nvSpPr>
        <p:spPr>
          <a:xfrm>
            <a:off x="7302652" y="5176225"/>
            <a:ext cx="1736368" cy="3618310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50" name="AutoShape 50"/>
          <p:cNvSpPr/>
          <p:nvPr/>
        </p:nvSpPr>
        <p:spPr>
          <a:xfrm>
            <a:off x="7302652" y="5176225"/>
            <a:ext cx="2474203" cy="1787990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51" name="AutoShape 51"/>
          <p:cNvSpPr/>
          <p:nvPr/>
        </p:nvSpPr>
        <p:spPr>
          <a:xfrm flipV="1">
            <a:off x="7302652" y="5173462"/>
            <a:ext cx="3112175" cy="2763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52" name="AutoShape 52"/>
          <p:cNvSpPr/>
          <p:nvPr/>
        </p:nvSpPr>
        <p:spPr>
          <a:xfrm flipV="1">
            <a:off x="7302652" y="3382709"/>
            <a:ext cx="2470698" cy="1793515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53" name="TextBox 3">
            <a:extLst>
              <a:ext uri="{FF2B5EF4-FFF2-40B4-BE49-F238E27FC236}">
                <a16:creationId xmlns:a16="http://schemas.microsoft.com/office/drawing/2014/main" id="{FD3961B1-3609-5140-0F0B-E715B7A7338E}"/>
              </a:ext>
            </a:extLst>
          </p:cNvPr>
          <p:cNvSpPr txBox="1"/>
          <p:nvPr/>
        </p:nvSpPr>
        <p:spPr>
          <a:xfrm>
            <a:off x="11582400" y="9840806"/>
            <a:ext cx="67056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270" lvl="1" algn="l">
              <a:spcAft>
                <a:spcPts val="1200"/>
              </a:spcAft>
            </a:pPr>
            <a:r>
              <a:rPr lang="en-US" sz="12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Alzubaidi</a:t>
            </a:r>
            <a:r>
              <a:rPr lang="en-US" sz="12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L., Zhang, J., </a:t>
            </a:r>
            <a:r>
              <a:rPr lang="en-US" sz="12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Humaidi</a:t>
            </a:r>
            <a:r>
              <a:rPr lang="en-US" sz="12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A.J. et al. Review of deep learning: concepts, CNN architectures, challenges, applications, future directions. J Big Data 8, 53 (2021).</a:t>
            </a:r>
          </a:p>
        </p:txBody>
      </p:sp>
      <p:sp>
        <p:nvSpPr>
          <p:cNvPr id="54" name="Freeform 45">
            <a:extLst>
              <a:ext uri="{FF2B5EF4-FFF2-40B4-BE49-F238E27FC236}">
                <a16:creationId xmlns:a16="http://schemas.microsoft.com/office/drawing/2014/main" id="{9D51F0DD-D6BC-F338-BD35-7FCE371C02BD}"/>
              </a:ext>
            </a:extLst>
          </p:cNvPr>
          <p:cNvSpPr/>
          <p:nvPr/>
        </p:nvSpPr>
        <p:spPr>
          <a:xfrm>
            <a:off x="9496261" y="1025063"/>
            <a:ext cx="553802" cy="587309"/>
          </a:xfrm>
          <a:custGeom>
            <a:avLst/>
            <a:gdLst/>
            <a:ahLst/>
            <a:cxnLst/>
            <a:rect l="l" t="t" r="r" b="b"/>
            <a:pathLst>
              <a:path w="743604" h="743604">
                <a:moveTo>
                  <a:pt x="0" y="0"/>
                </a:moveTo>
                <a:lnTo>
                  <a:pt x="743604" y="0"/>
                </a:lnTo>
                <a:lnTo>
                  <a:pt x="743604" y="743604"/>
                </a:lnTo>
                <a:lnTo>
                  <a:pt x="0" y="7436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66110" y="3825972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>
            <a:off x="1170291" y="4533684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AutoShape 4"/>
          <p:cNvSpPr/>
          <p:nvPr/>
        </p:nvSpPr>
        <p:spPr>
          <a:xfrm>
            <a:off x="2236383" y="6601725"/>
            <a:ext cx="0" cy="525436"/>
          </a:xfrm>
          <a:prstGeom prst="line">
            <a:avLst/>
          </a:prstGeom>
          <a:ln w="57150" cap="rnd">
            <a:solidFill>
              <a:srgbClr val="9397D8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5" name="Freeform 5"/>
          <p:cNvSpPr/>
          <p:nvPr/>
        </p:nvSpPr>
        <p:spPr>
          <a:xfrm rot="-5400000" flipH="1" flipV="1">
            <a:off x="3980217" y="4966519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420"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3516470" y="4533684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 flipH="1" flipV="1">
            <a:off x="4516035" y="4008049"/>
            <a:ext cx="3614" cy="525424"/>
          </a:xfrm>
          <a:prstGeom prst="line">
            <a:avLst/>
          </a:prstGeom>
          <a:ln w="57150" cap="rnd">
            <a:solidFill>
              <a:srgbClr val="62B0D9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8" name="Freeform 8"/>
          <p:cNvSpPr/>
          <p:nvPr/>
        </p:nvSpPr>
        <p:spPr>
          <a:xfrm rot="-5400000">
            <a:off x="6289833" y="3826071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400000">
            <a:off x="5794014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AutoShape 10"/>
          <p:cNvSpPr/>
          <p:nvPr/>
        </p:nvSpPr>
        <p:spPr>
          <a:xfrm>
            <a:off x="6860106" y="6601824"/>
            <a:ext cx="0" cy="525436"/>
          </a:xfrm>
          <a:prstGeom prst="line">
            <a:avLst/>
          </a:prstGeom>
          <a:ln w="57150" cap="rnd">
            <a:solidFill>
              <a:srgbClr val="8ED7E8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1" name="Freeform 11"/>
          <p:cNvSpPr/>
          <p:nvPr/>
        </p:nvSpPr>
        <p:spPr>
          <a:xfrm rot="-5400000" flipH="1" flipV="1">
            <a:off x="8603940" y="4966618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-5400000">
            <a:off x="8140193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AutoShape 13"/>
          <p:cNvSpPr/>
          <p:nvPr/>
        </p:nvSpPr>
        <p:spPr>
          <a:xfrm flipH="1" flipV="1">
            <a:off x="9139758" y="4008148"/>
            <a:ext cx="3614" cy="525424"/>
          </a:xfrm>
          <a:prstGeom prst="line">
            <a:avLst/>
          </a:prstGeom>
          <a:ln w="57150" cap="rnd">
            <a:solidFill>
              <a:srgbClr val="91DFB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4" name="Freeform 14"/>
          <p:cNvSpPr/>
          <p:nvPr/>
        </p:nvSpPr>
        <p:spPr>
          <a:xfrm rot="-5400000">
            <a:off x="10917367" y="3826071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400000">
            <a:off x="10421548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AutoShape 16"/>
          <p:cNvSpPr/>
          <p:nvPr/>
        </p:nvSpPr>
        <p:spPr>
          <a:xfrm>
            <a:off x="11487641" y="6601824"/>
            <a:ext cx="0" cy="525436"/>
          </a:xfrm>
          <a:prstGeom prst="line">
            <a:avLst/>
          </a:prstGeom>
          <a:ln w="57150" cap="rnd">
            <a:solidFill>
              <a:srgbClr val="F8D389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7" name="Freeform 17"/>
          <p:cNvSpPr/>
          <p:nvPr/>
        </p:nvSpPr>
        <p:spPr>
          <a:xfrm rot="-5400000" flipH="1" flipV="1">
            <a:off x="13225446" y="4966519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 rot="-5400000">
            <a:off x="12761699" y="4533684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AutoShape 19"/>
          <p:cNvSpPr/>
          <p:nvPr/>
        </p:nvSpPr>
        <p:spPr>
          <a:xfrm flipH="1" flipV="1">
            <a:off x="13761265" y="4008049"/>
            <a:ext cx="3614" cy="525424"/>
          </a:xfrm>
          <a:prstGeom prst="line">
            <a:avLst/>
          </a:prstGeom>
          <a:ln w="57150" cap="rnd">
            <a:solidFill>
              <a:srgbClr val="F8B27C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1" name="Freeform 21"/>
          <p:cNvSpPr/>
          <p:nvPr/>
        </p:nvSpPr>
        <p:spPr>
          <a:xfrm rot="-5400000">
            <a:off x="15541029" y="3826071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 rot="-5400000">
            <a:off x="15045210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AutoShape 23"/>
          <p:cNvSpPr/>
          <p:nvPr/>
        </p:nvSpPr>
        <p:spPr>
          <a:xfrm>
            <a:off x="16111303" y="6601824"/>
            <a:ext cx="0" cy="525436"/>
          </a:xfrm>
          <a:prstGeom prst="line">
            <a:avLst/>
          </a:prstGeom>
          <a:ln w="57150" cap="rnd">
            <a:solidFill>
              <a:srgbClr val="FF8379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30" name="TextBox 30"/>
          <p:cNvSpPr txBox="1"/>
          <p:nvPr/>
        </p:nvSpPr>
        <p:spPr>
          <a:xfrm>
            <a:off x="3492289" y="853227"/>
            <a:ext cx="11294937" cy="80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3"/>
              </a:lnSpc>
            </a:pPr>
            <a:r>
              <a:rPr lang="en-US" sz="5052" b="1" spc="308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MODELLING APPROACH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412F7AF-AECA-EA79-CDC1-8D6208FC0A81}"/>
              </a:ext>
            </a:extLst>
          </p:cNvPr>
          <p:cNvGrpSpPr/>
          <p:nvPr/>
        </p:nvGrpSpPr>
        <p:grpSpPr>
          <a:xfrm>
            <a:off x="170960" y="7408748"/>
            <a:ext cx="4066699" cy="1250019"/>
            <a:chOff x="320047" y="7408748"/>
            <a:chExt cx="4066699" cy="1250019"/>
          </a:xfrm>
        </p:grpSpPr>
        <p:sp>
          <p:nvSpPr>
            <p:cNvPr id="31" name="TextBox 31"/>
            <p:cNvSpPr txBox="1"/>
            <p:nvPr/>
          </p:nvSpPr>
          <p:spPr>
            <a:xfrm>
              <a:off x="320047" y="7408748"/>
              <a:ext cx="4066699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623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Exploratory Data Analysis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653013" y="7843159"/>
              <a:ext cx="3574106" cy="8156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Visual inspection of images</a:t>
              </a:r>
            </a:p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Determine if classes are balanced/imbalanced</a:t>
              </a: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id="{C513F7EE-2A9F-0E9E-FD71-7973A1D8AD1C}"/>
              </a:ext>
            </a:extLst>
          </p:cNvPr>
          <p:cNvSpPr/>
          <p:nvPr/>
        </p:nvSpPr>
        <p:spPr>
          <a:xfrm>
            <a:off x="10998256" y="5065385"/>
            <a:ext cx="963760" cy="1011816"/>
          </a:xfrm>
          <a:custGeom>
            <a:avLst/>
            <a:gdLst/>
            <a:ahLst/>
            <a:cxnLst/>
            <a:rect l="l" t="t" r="r" b="b"/>
            <a:pathLst>
              <a:path w="841683" h="841683">
                <a:moveTo>
                  <a:pt x="0" y="0"/>
                </a:moveTo>
                <a:lnTo>
                  <a:pt x="841682" y="0"/>
                </a:lnTo>
                <a:lnTo>
                  <a:pt x="841682" y="841683"/>
                </a:lnTo>
                <a:lnTo>
                  <a:pt x="0" y="8416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5682721" y="5022057"/>
            <a:ext cx="857162" cy="1091294"/>
          </a:xfrm>
          <a:custGeom>
            <a:avLst/>
            <a:gdLst/>
            <a:ahLst/>
            <a:cxnLst/>
            <a:rect l="l" t="t" r="r" b="b"/>
            <a:pathLst>
              <a:path w="857162" h="1091294">
                <a:moveTo>
                  <a:pt x="0" y="0"/>
                </a:moveTo>
                <a:lnTo>
                  <a:pt x="857162" y="0"/>
                </a:lnTo>
                <a:lnTo>
                  <a:pt x="857162" y="1091293"/>
                </a:lnTo>
                <a:lnTo>
                  <a:pt x="0" y="109129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9" name="Freeform 39">
            <a:extLst>
              <a:ext uri="{FF2B5EF4-FFF2-40B4-BE49-F238E27FC236}">
                <a16:creationId xmlns:a16="http://schemas.microsoft.com/office/drawing/2014/main" id="{83460C7C-C47D-13C1-45B9-9C0714035B31}"/>
              </a:ext>
            </a:extLst>
          </p:cNvPr>
          <p:cNvSpPr/>
          <p:nvPr/>
        </p:nvSpPr>
        <p:spPr>
          <a:xfrm>
            <a:off x="13279459" y="5143500"/>
            <a:ext cx="1032518" cy="803764"/>
          </a:xfrm>
          <a:custGeom>
            <a:avLst/>
            <a:gdLst/>
            <a:ahLst/>
            <a:cxnLst/>
            <a:rect l="l" t="t" r="r" b="b"/>
            <a:pathLst>
              <a:path w="937482" h="724418">
                <a:moveTo>
                  <a:pt x="0" y="0"/>
                </a:moveTo>
                <a:lnTo>
                  <a:pt x="937483" y="0"/>
                </a:lnTo>
                <a:lnTo>
                  <a:pt x="937483" y="724418"/>
                </a:lnTo>
                <a:lnTo>
                  <a:pt x="0" y="72441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2" name="Freeform 47">
            <a:extLst>
              <a:ext uri="{FF2B5EF4-FFF2-40B4-BE49-F238E27FC236}">
                <a16:creationId xmlns:a16="http://schemas.microsoft.com/office/drawing/2014/main" id="{11CE9DCE-24FC-75CD-ED3B-BAA91580968C}"/>
              </a:ext>
            </a:extLst>
          </p:cNvPr>
          <p:cNvSpPr/>
          <p:nvPr/>
        </p:nvSpPr>
        <p:spPr>
          <a:xfrm>
            <a:off x="8686554" y="5073446"/>
            <a:ext cx="963259" cy="908557"/>
          </a:xfrm>
          <a:custGeom>
            <a:avLst/>
            <a:gdLst/>
            <a:ahLst/>
            <a:cxnLst/>
            <a:rect l="l" t="t" r="r" b="b"/>
            <a:pathLst>
              <a:path w="613006" h="613006">
                <a:moveTo>
                  <a:pt x="0" y="0"/>
                </a:moveTo>
                <a:lnTo>
                  <a:pt x="613005" y="0"/>
                </a:lnTo>
                <a:lnTo>
                  <a:pt x="613005" y="613006"/>
                </a:lnTo>
                <a:lnTo>
                  <a:pt x="0" y="61300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45">
            <a:extLst>
              <a:ext uri="{FF2B5EF4-FFF2-40B4-BE49-F238E27FC236}">
                <a16:creationId xmlns:a16="http://schemas.microsoft.com/office/drawing/2014/main" id="{534700D1-53D7-9AA6-517C-D038D32CB1C8}"/>
              </a:ext>
            </a:extLst>
          </p:cNvPr>
          <p:cNvSpPr/>
          <p:nvPr/>
        </p:nvSpPr>
        <p:spPr>
          <a:xfrm>
            <a:off x="4116970" y="5158409"/>
            <a:ext cx="854981" cy="793085"/>
          </a:xfrm>
          <a:custGeom>
            <a:avLst/>
            <a:gdLst/>
            <a:ahLst/>
            <a:cxnLst/>
            <a:rect l="l" t="t" r="r" b="b"/>
            <a:pathLst>
              <a:path w="743604" h="743604">
                <a:moveTo>
                  <a:pt x="0" y="0"/>
                </a:moveTo>
                <a:lnTo>
                  <a:pt x="743604" y="0"/>
                </a:lnTo>
                <a:lnTo>
                  <a:pt x="743604" y="743604"/>
                </a:lnTo>
                <a:lnTo>
                  <a:pt x="0" y="74360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5" name="Freeform 77">
            <a:extLst>
              <a:ext uri="{FF2B5EF4-FFF2-40B4-BE49-F238E27FC236}">
                <a16:creationId xmlns:a16="http://schemas.microsoft.com/office/drawing/2014/main" id="{A45325A3-A2A2-82E0-5CA3-E96750358802}"/>
              </a:ext>
            </a:extLst>
          </p:cNvPr>
          <p:cNvSpPr/>
          <p:nvPr/>
        </p:nvSpPr>
        <p:spPr>
          <a:xfrm>
            <a:off x="6389839" y="5200301"/>
            <a:ext cx="937458" cy="767569"/>
          </a:xfrm>
          <a:custGeom>
            <a:avLst/>
            <a:gdLst/>
            <a:ahLst/>
            <a:cxnLst/>
            <a:rect l="l" t="t" r="r" b="b"/>
            <a:pathLst>
              <a:path w="564455" h="557400">
                <a:moveTo>
                  <a:pt x="0" y="0"/>
                </a:moveTo>
                <a:lnTo>
                  <a:pt x="564456" y="0"/>
                </a:lnTo>
                <a:lnTo>
                  <a:pt x="564456" y="557400"/>
                </a:lnTo>
                <a:lnTo>
                  <a:pt x="0" y="5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6" name="Freeform 28">
            <a:extLst>
              <a:ext uri="{FF2B5EF4-FFF2-40B4-BE49-F238E27FC236}">
                <a16:creationId xmlns:a16="http://schemas.microsoft.com/office/drawing/2014/main" id="{F8448907-355A-B390-D0A0-6F3D8B4830AA}"/>
              </a:ext>
            </a:extLst>
          </p:cNvPr>
          <p:cNvSpPr/>
          <p:nvPr/>
        </p:nvSpPr>
        <p:spPr>
          <a:xfrm>
            <a:off x="1783469" y="5087516"/>
            <a:ext cx="841683" cy="974580"/>
          </a:xfrm>
          <a:custGeom>
            <a:avLst/>
            <a:gdLst/>
            <a:ahLst/>
            <a:cxnLst/>
            <a:rect l="l" t="t" r="r" b="b"/>
            <a:pathLst>
              <a:path w="841683" h="974580">
                <a:moveTo>
                  <a:pt x="0" y="0"/>
                </a:moveTo>
                <a:lnTo>
                  <a:pt x="841683" y="0"/>
                </a:lnTo>
                <a:lnTo>
                  <a:pt x="841683" y="974580"/>
                </a:lnTo>
                <a:lnTo>
                  <a:pt x="0" y="97458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7C75D50-C715-E625-9D42-9742C5923DEF}"/>
              </a:ext>
            </a:extLst>
          </p:cNvPr>
          <p:cNvGrpSpPr/>
          <p:nvPr/>
        </p:nvGrpSpPr>
        <p:grpSpPr>
          <a:xfrm>
            <a:off x="2511110" y="2114291"/>
            <a:ext cx="4066699" cy="1573184"/>
            <a:chOff x="2651798" y="2301580"/>
            <a:chExt cx="4066699" cy="1573184"/>
          </a:xfrm>
        </p:grpSpPr>
        <p:sp>
          <p:nvSpPr>
            <p:cNvPr id="57" name="TextBox 31">
              <a:extLst>
                <a:ext uri="{FF2B5EF4-FFF2-40B4-BE49-F238E27FC236}">
                  <a16:creationId xmlns:a16="http://schemas.microsoft.com/office/drawing/2014/main" id="{909261E2-39D8-1694-B0A8-9D8CE9D594C6}"/>
                </a:ext>
              </a:extLst>
            </p:cNvPr>
            <p:cNvSpPr txBox="1"/>
            <p:nvPr/>
          </p:nvSpPr>
          <p:spPr>
            <a:xfrm>
              <a:off x="2651798" y="2301580"/>
              <a:ext cx="4066699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623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Data Pre-Processing</a:t>
              </a:r>
            </a:p>
          </p:txBody>
        </p:sp>
        <p:sp>
          <p:nvSpPr>
            <p:cNvPr id="58" name="TextBox 38">
              <a:extLst>
                <a:ext uri="{FF2B5EF4-FFF2-40B4-BE49-F238E27FC236}">
                  <a16:creationId xmlns:a16="http://schemas.microsoft.com/office/drawing/2014/main" id="{1FAC7B3F-7F4B-1BE1-393A-E6F01F14EC9C}"/>
                </a:ext>
              </a:extLst>
            </p:cNvPr>
            <p:cNvSpPr txBox="1"/>
            <p:nvPr/>
          </p:nvSpPr>
          <p:spPr>
            <a:xfrm>
              <a:off x="2984764" y="2735991"/>
              <a:ext cx="3574106" cy="11387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Min-max scaling</a:t>
              </a:r>
            </a:p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Reshape images for CNN input</a:t>
              </a:r>
            </a:p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Split data into: train, validation, and test sets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56457D-CCE7-74E9-296B-0D72D921489C}"/>
              </a:ext>
            </a:extLst>
          </p:cNvPr>
          <p:cNvGrpSpPr/>
          <p:nvPr/>
        </p:nvGrpSpPr>
        <p:grpSpPr>
          <a:xfrm>
            <a:off x="4825218" y="7400608"/>
            <a:ext cx="4066699" cy="1496240"/>
            <a:chOff x="2651798" y="2301580"/>
            <a:chExt cx="4066699" cy="1496240"/>
          </a:xfrm>
        </p:grpSpPr>
        <p:sp>
          <p:nvSpPr>
            <p:cNvPr id="62" name="TextBox 31">
              <a:extLst>
                <a:ext uri="{FF2B5EF4-FFF2-40B4-BE49-F238E27FC236}">
                  <a16:creationId xmlns:a16="http://schemas.microsoft.com/office/drawing/2014/main" id="{C05313B5-2EE1-B6C7-D35A-4AD88B7BC6D8}"/>
                </a:ext>
              </a:extLst>
            </p:cNvPr>
            <p:cNvSpPr txBox="1"/>
            <p:nvPr/>
          </p:nvSpPr>
          <p:spPr>
            <a:xfrm>
              <a:off x="2651798" y="2301580"/>
              <a:ext cx="4066699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623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Feature Engineering</a:t>
              </a:r>
            </a:p>
          </p:txBody>
        </p:sp>
        <p:sp>
          <p:nvSpPr>
            <p:cNvPr id="63" name="TextBox 38">
              <a:extLst>
                <a:ext uri="{FF2B5EF4-FFF2-40B4-BE49-F238E27FC236}">
                  <a16:creationId xmlns:a16="http://schemas.microsoft.com/office/drawing/2014/main" id="{4E130DEC-4BF2-C7D3-C8A7-81981F8950CB}"/>
                </a:ext>
              </a:extLst>
            </p:cNvPr>
            <p:cNvSpPr txBox="1"/>
            <p:nvPr/>
          </p:nvSpPr>
          <p:spPr>
            <a:xfrm>
              <a:off x="2984764" y="2735991"/>
              <a:ext cx="3374634" cy="10618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Create additional features using data augmenter</a:t>
              </a:r>
            </a:p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Vary image rotation, framing, and zoom level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040022-585C-CA9C-840B-6DBC1A84D5F7}"/>
              </a:ext>
            </a:extLst>
          </p:cNvPr>
          <p:cNvGrpSpPr/>
          <p:nvPr/>
        </p:nvGrpSpPr>
        <p:grpSpPr>
          <a:xfrm>
            <a:off x="11727915" y="2620026"/>
            <a:ext cx="4066699" cy="926854"/>
            <a:chOff x="2651798" y="2301580"/>
            <a:chExt cx="4066699" cy="926854"/>
          </a:xfrm>
        </p:grpSpPr>
        <p:sp>
          <p:nvSpPr>
            <p:cNvPr id="65" name="TextBox 31">
              <a:extLst>
                <a:ext uri="{FF2B5EF4-FFF2-40B4-BE49-F238E27FC236}">
                  <a16:creationId xmlns:a16="http://schemas.microsoft.com/office/drawing/2014/main" id="{951456C6-B450-5A9B-BD1B-E019D0B051CC}"/>
                </a:ext>
              </a:extLst>
            </p:cNvPr>
            <p:cNvSpPr txBox="1"/>
            <p:nvPr/>
          </p:nvSpPr>
          <p:spPr>
            <a:xfrm>
              <a:off x="2651798" y="2301580"/>
              <a:ext cx="4066699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623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Final Model</a:t>
              </a:r>
            </a:p>
          </p:txBody>
        </p:sp>
        <p:sp>
          <p:nvSpPr>
            <p:cNvPr id="66" name="TextBox 38">
              <a:extLst>
                <a:ext uri="{FF2B5EF4-FFF2-40B4-BE49-F238E27FC236}">
                  <a16:creationId xmlns:a16="http://schemas.microsoft.com/office/drawing/2014/main" id="{7048A6AE-1410-A543-1B29-4A1262E17FEC}"/>
                </a:ext>
              </a:extLst>
            </p:cNvPr>
            <p:cNvSpPr txBox="1"/>
            <p:nvPr/>
          </p:nvSpPr>
          <p:spPr>
            <a:xfrm>
              <a:off x="2984764" y="2735991"/>
              <a:ext cx="3574106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Build and train final model based on best hyperparameters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12CAA0-33BA-DE8B-9E7D-85C168333DF5}"/>
              </a:ext>
            </a:extLst>
          </p:cNvPr>
          <p:cNvGrpSpPr/>
          <p:nvPr/>
        </p:nvGrpSpPr>
        <p:grpSpPr>
          <a:xfrm>
            <a:off x="9422218" y="7409347"/>
            <a:ext cx="4066699" cy="1742461"/>
            <a:chOff x="2651798" y="2301580"/>
            <a:chExt cx="4066699" cy="1742461"/>
          </a:xfrm>
        </p:grpSpPr>
        <p:sp>
          <p:nvSpPr>
            <p:cNvPr id="68" name="TextBox 31">
              <a:extLst>
                <a:ext uri="{FF2B5EF4-FFF2-40B4-BE49-F238E27FC236}">
                  <a16:creationId xmlns:a16="http://schemas.microsoft.com/office/drawing/2014/main" id="{120F480D-8FBC-9588-6F85-F521DCFCF4DF}"/>
                </a:ext>
              </a:extLst>
            </p:cNvPr>
            <p:cNvSpPr txBox="1"/>
            <p:nvPr/>
          </p:nvSpPr>
          <p:spPr>
            <a:xfrm>
              <a:off x="2651798" y="2301580"/>
              <a:ext cx="4066699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623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Experimentation &amp; Tuning</a:t>
              </a:r>
            </a:p>
          </p:txBody>
        </p:sp>
        <p:sp>
          <p:nvSpPr>
            <p:cNvPr id="69" name="TextBox 38">
              <a:extLst>
                <a:ext uri="{FF2B5EF4-FFF2-40B4-BE49-F238E27FC236}">
                  <a16:creationId xmlns:a16="http://schemas.microsoft.com/office/drawing/2014/main" id="{E2ED82D5-8DF5-8A35-DF34-F0B3F3763431}"/>
                </a:ext>
              </a:extLst>
            </p:cNvPr>
            <p:cNvSpPr txBox="1"/>
            <p:nvPr/>
          </p:nvSpPr>
          <p:spPr>
            <a:xfrm>
              <a:off x="2984763" y="2735991"/>
              <a:ext cx="3733734" cy="1308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Iteratively experimented with different model architectures</a:t>
              </a:r>
            </a:p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Tuned candidate model by searching for the best combination of hyperparameters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4DC4F90-ED4E-21C6-56EE-9A089ACC49B3}"/>
              </a:ext>
            </a:extLst>
          </p:cNvPr>
          <p:cNvGrpSpPr/>
          <p:nvPr/>
        </p:nvGrpSpPr>
        <p:grpSpPr>
          <a:xfrm>
            <a:off x="7134833" y="2208799"/>
            <a:ext cx="4066699" cy="1496240"/>
            <a:chOff x="2651798" y="2301580"/>
            <a:chExt cx="4066699" cy="1496240"/>
          </a:xfrm>
        </p:grpSpPr>
        <p:sp>
          <p:nvSpPr>
            <p:cNvPr id="73" name="TextBox 31">
              <a:extLst>
                <a:ext uri="{FF2B5EF4-FFF2-40B4-BE49-F238E27FC236}">
                  <a16:creationId xmlns:a16="http://schemas.microsoft.com/office/drawing/2014/main" id="{8C4EBDF0-E3F6-D93F-0FA7-6DA55D9F495F}"/>
                </a:ext>
              </a:extLst>
            </p:cNvPr>
            <p:cNvSpPr txBox="1"/>
            <p:nvPr/>
          </p:nvSpPr>
          <p:spPr>
            <a:xfrm>
              <a:off x="2651798" y="2301580"/>
              <a:ext cx="4066699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623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Simple Baseline</a:t>
              </a:r>
            </a:p>
          </p:txBody>
        </p:sp>
        <p:sp>
          <p:nvSpPr>
            <p:cNvPr id="74" name="TextBox 38">
              <a:extLst>
                <a:ext uri="{FF2B5EF4-FFF2-40B4-BE49-F238E27FC236}">
                  <a16:creationId xmlns:a16="http://schemas.microsoft.com/office/drawing/2014/main" id="{7C05E453-3857-E50D-7182-0A5182071B06}"/>
                </a:ext>
              </a:extLst>
            </p:cNvPr>
            <p:cNvSpPr txBox="1"/>
            <p:nvPr/>
          </p:nvSpPr>
          <p:spPr>
            <a:xfrm>
              <a:off x="2984764" y="2735991"/>
              <a:ext cx="3574106" cy="10618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Create baseline model with a simple model architecture</a:t>
              </a:r>
            </a:p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Baseline serves as foundation for further experimentation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4CAF01-EA6B-FCA2-0BEC-B3415E786789}"/>
              </a:ext>
            </a:extLst>
          </p:cNvPr>
          <p:cNvGrpSpPr/>
          <p:nvPr/>
        </p:nvGrpSpPr>
        <p:grpSpPr>
          <a:xfrm>
            <a:off x="14056967" y="7409346"/>
            <a:ext cx="4066699" cy="926854"/>
            <a:chOff x="2651798" y="2301580"/>
            <a:chExt cx="4066699" cy="926854"/>
          </a:xfrm>
        </p:grpSpPr>
        <p:sp>
          <p:nvSpPr>
            <p:cNvPr id="76" name="TextBox 31">
              <a:extLst>
                <a:ext uri="{FF2B5EF4-FFF2-40B4-BE49-F238E27FC236}">
                  <a16:creationId xmlns:a16="http://schemas.microsoft.com/office/drawing/2014/main" id="{D1806BC7-B699-AD8C-D780-64B4601B3582}"/>
                </a:ext>
              </a:extLst>
            </p:cNvPr>
            <p:cNvSpPr txBox="1"/>
            <p:nvPr/>
          </p:nvSpPr>
          <p:spPr>
            <a:xfrm>
              <a:off x="2651798" y="2301580"/>
              <a:ext cx="4066699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623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Model Evaluation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073124C5-1A75-5ECC-3CD9-960395CD9A82}"/>
                </a:ext>
              </a:extLst>
            </p:cNvPr>
            <p:cNvSpPr txBox="1"/>
            <p:nvPr/>
          </p:nvSpPr>
          <p:spPr>
            <a:xfrm>
              <a:off x="2984764" y="2735991"/>
              <a:ext cx="3574106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Evaluate final model against test set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70201-E4AE-E505-EF60-0D2DF0ED3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6E5282D-F423-2541-B3A4-11B788D73D73}"/>
              </a:ext>
            </a:extLst>
          </p:cNvPr>
          <p:cNvSpPr txBox="1"/>
          <p:nvPr/>
        </p:nvSpPr>
        <p:spPr>
          <a:xfrm>
            <a:off x="1028700" y="800100"/>
            <a:ext cx="16802100" cy="802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73"/>
              </a:lnSpc>
            </a:pPr>
            <a:r>
              <a:rPr lang="en-US" sz="4800" b="1" spc="308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EDA &amp; PRE-PROCESSING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26A51EE-7747-CC20-5562-6FA4882243DF}"/>
              </a:ext>
            </a:extLst>
          </p:cNvPr>
          <p:cNvSpPr txBox="1"/>
          <p:nvPr/>
        </p:nvSpPr>
        <p:spPr>
          <a:xfrm>
            <a:off x="1028700" y="2217543"/>
            <a:ext cx="6972300" cy="5656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270" lvl="1" algn="l">
              <a:spcAft>
                <a:spcPts val="18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</a:p>
          <a:p>
            <a:pPr marL="456541" lvl="1" indent="-228271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Check distribution of classes and identify any imbalance to ensure training fairness</a:t>
            </a:r>
          </a:p>
          <a:p>
            <a:pPr marL="456541" lvl="1" indent="-228271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Visually inspect images to:</a:t>
            </a:r>
          </a:p>
          <a:p>
            <a:pPr marL="913741" lvl="2" indent="-228271">
              <a:spcAft>
                <a:spcPts val="1800"/>
              </a:spcAft>
              <a:buFont typeface="Arial"/>
              <a:buChar char="•"/>
            </a:pP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Analyse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image quality and patterns</a:t>
            </a:r>
          </a:p>
          <a:p>
            <a:pPr marL="913741" lvl="2" indent="-228271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Determine if augmentation is required</a:t>
            </a:r>
          </a:p>
          <a:p>
            <a:pPr marL="913741" lvl="2" indent="-228271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Evaluate filter size and if padding is required</a:t>
            </a:r>
          </a:p>
          <a:p>
            <a:pPr marL="228270" lvl="1" algn="l">
              <a:spcAft>
                <a:spcPts val="18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Pre-Processing</a:t>
            </a:r>
            <a:endParaRPr lang="en-US" sz="2114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6541" lvl="1" indent="-228271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Apply min-max scaling</a:t>
            </a:r>
          </a:p>
          <a:p>
            <a:pPr marL="456541" lvl="1" indent="-228271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Reshape arrays to fit CNN input dimensions</a:t>
            </a:r>
          </a:p>
          <a:p>
            <a:pPr marL="456541" lvl="1" indent="-228271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Ensure grayscale images have a single channel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78294F-A253-31C4-5A5D-069377C02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848590"/>
            <a:ext cx="7646737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78F6BF7-ABB8-59E7-DD52-BE25B93EB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863994"/>
            <a:ext cx="9000000" cy="300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0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286BD-4218-F5C2-7BC0-4C08D62A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F5DAEDB-5C21-5675-4774-34B44A7DCE81}"/>
              </a:ext>
            </a:extLst>
          </p:cNvPr>
          <p:cNvSpPr txBox="1"/>
          <p:nvPr/>
        </p:nvSpPr>
        <p:spPr>
          <a:xfrm>
            <a:off x="1028700" y="800100"/>
            <a:ext cx="16802100" cy="802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73"/>
              </a:lnSpc>
            </a:pPr>
            <a:r>
              <a:rPr lang="en-US" sz="4800" b="1" spc="308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AUGMENTATION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C8EC44B-83D3-6E45-3293-54A0B2E67FBD}"/>
              </a:ext>
            </a:extLst>
          </p:cNvPr>
          <p:cNvSpPr txBox="1"/>
          <p:nvPr/>
        </p:nvSpPr>
        <p:spPr>
          <a:xfrm>
            <a:off x="1028700" y="2217543"/>
            <a:ext cx="6819898" cy="7283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270" lvl="1" algn="l">
              <a:spcAft>
                <a:spcPts val="18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Purpose</a:t>
            </a:r>
          </a:p>
          <a:p>
            <a:pPr marL="456541" lvl="1" indent="-228271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Artificially inflate training dataset size by transforming images to create new datapoints</a:t>
            </a:r>
          </a:p>
          <a:p>
            <a:pPr marL="456541" lvl="1" indent="-228271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Improve model performance by training on a greater variety of images, increasing </a:t>
            </a: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generalisation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ability</a:t>
            </a:r>
          </a:p>
          <a:p>
            <a:pPr marL="456541" lvl="1" indent="-228271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Prevents overfitting by reducing model’s reliance on specific patterns (e.g., image being positioned upright all the time)</a:t>
            </a:r>
          </a:p>
          <a:p>
            <a:pPr marL="228270" lvl="1" algn="l">
              <a:spcAft>
                <a:spcPts val="18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Transformations Applied</a:t>
            </a:r>
          </a:p>
          <a:p>
            <a:pPr marL="455613" lvl="1" indent="-227013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Random rotation (±20°)</a:t>
            </a:r>
          </a:p>
          <a:p>
            <a:pPr marL="455613" lvl="1" indent="-227013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Shift width and height (±10%)</a:t>
            </a:r>
          </a:p>
          <a:p>
            <a:pPr marL="455613" lvl="1" indent="-227013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Zoom factor (±5%)</a:t>
            </a:r>
          </a:p>
          <a:p>
            <a:pPr marL="455613" lvl="1" indent="-227013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Flip horizontally and vertically</a:t>
            </a:r>
          </a:p>
          <a:p>
            <a:pPr marL="455613" lvl="1" indent="-227013" algn="l">
              <a:spcAft>
                <a:spcPts val="18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Image preserved by filling from nearest pixels, where applicable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5EBF27-D5C8-0400-9852-C9B49FC4122E}"/>
              </a:ext>
            </a:extLst>
          </p:cNvPr>
          <p:cNvGrpSpPr/>
          <p:nvPr/>
        </p:nvGrpSpPr>
        <p:grpSpPr>
          <a:xfrm>
            <a:off x="8534400" y="1866900"/>
            <a:ext cx="9000000" cy="7118706"/>
            <a:chOff x="8830800" y="2139594"/>
            <a:chExt cx="9000000" cy="711870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DA29D4AC-91F8-9012-ECD3-971EE7516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00" y="2139594"/>
              <a:ext cx="9000000" cy="300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49D33FC2-C5F5-4B71-1F8C-28A280543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800" y="6254394"/>
              <a:ext cx="9000000" cy="300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71EC51-E83D-17C7-EA69-8DC05467BC2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13034400" y="4870806"/>
            <a:ext cx="0" cy="1110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49EC66C0-E0D3-022B-72C9-C8A40B06C255}"/>
              </a:ext>
            </a:extLst>
          </p:cNvPr>
          <p:cNvSpPr txBox="1"/>
          <p:nvPr/>
        </p:nvSpPr>
        <p:spPr>
          <a:xfrm>
            <a:off x="13030200" y="5101548"/>
            <a:ext cx="2895600" cy="649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270" lvl="1" algn="l">
              <a:spcAft>
                <a:spcPts val="1200"/>
              </a:spcAft>
            </a:pPr>
            <a:r>
              <a:rPr lang="en-US" sz="211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Augmentation of original dataset</a:t>
            </a:r>
          </a:p>
        </p:txBody>
      </p:sp>
    </p:spTree>
    <p:extLst>
      <p:ext uri="{BB962C8B-B14F-4D97-AF65-F5344CB8AC3E}">
        <p14:creationId xmlns:p14="http://schemas.microsoft.com/office/powerpoint/2010/main" val="144072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5E13C-AC36-83BE-A7FE-BA782BD3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06F6339-BE46-8AAE-DB53-DED15E783019}"/>
              </a:ext>
            </a:extLst>
          </p:cNvPr>
          <p:cNvSpPr txBox="1"/>
          <p:nvPr/>
        </p:nvSpPr>
        <p:spPr>
          <a:xfrm>
            <a:off x="1028700" y="800100"/>
            <a:ext cx="16802100" cy="802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73"/>
              </a:lnSpc>
            </a:pPr>
            <a:r>
              <a:rPr lang="en-US" sz="4800" b="1" spc="308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SIMPLE BASELINE MODEL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FB4A5D2-E361-6001-10FA-B9209985F756}"/>
              </a:ext>
            </a:extLst>
          </p:cNvPr>
          <p:cNvSpPr txBox="1"/>
          <p:nvPr/>
        </p:nvSpPr>
        <p:spPr>
          <a:xfrm>
            <a:off x="914400" y="2217543"/>
            <a:ext cx="5029200" cy="6265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270" lvl="1">
              <a:spcAft>
                <a:spcPts val="12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Architecture &amp; Hyperparameters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Single convolutional layer (32 filters of kernel size 3 x 3)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Two fully-connected layers (one with 64 neurons and last layer with 10 neurons)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ReLU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activation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HeNormal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initialiser</a:t>
            </a:r>
            <a:endParaRPr lang="en-US" sz="2114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MaxPooling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for dimension reduction</a:t>
            </a:r>
          </a:p>
          <a:p>
            <a:pPr marL="228270" lvl="1" algn="l">
              <a:spcAft>
                <a:spcPts val="1200"/>
              </a:spcAft>
            </a:pPr>
            <a:endParaRPr lang="en-US" sz="2114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270" lvl="1" algn="l">
              <a:spcAft>
                <a:spcPts val="12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Test accuracy: 83.1%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Baseline performance to beat in further model iterations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363B7-0BAA-F0E6-AB1D-C12E8943A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119" y="2637626"/>
            <a:ext cx="3271266" cy="5011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1B9D9-54B6-2924-FE24-8609C652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385" y="1943100"/>
            <a:ext cx="9000000" cy="71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6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FC13D-E712-C8F6-189C-54E1B94D5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56FC64E-028C-1107-E2AF-4EC330F69C98}"/>
              </a:ext>
            </a:extLst>
          </p:cNvPr>
          <p:cNvSpPr txBox="1"/>
          <p:nvPr/>
        </p:nvSpPr>
        <p:spPr>
          <a:xfrm>
            <a:off x="1028700" y="800100"/>
            <a:ext cx="16802100" cy="802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73"/>
              </a:lnSpc>
            </a:pPr>
            <a:r>
              <a:rPr lang="en-US" sz="4800" b="1" spc="308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MODEL v1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543FA3D-379C-EB05-E81C-AB33C42318D7}"/>
              </a:ext>
            </a:extLst>
          </p:cNvPr>
          <p:cNvSpPr txBox="1"/>
          <p:nvPr/>
        </p:nvSpPr>
        <p:spPr>
          <a:xfrm>
            <a:off x="914400" y="2217543"/>
            <a:ext cx="5228963" cy="7395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270" lvl="1" algn="l">
              <a:spcAft>
                <a:spcPts val="12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Architecture &amp; Hyperparameters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Four convolutional layers (32, 64, 128, and 256 filters of size 3 x 3)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Two fully-connected layers (one with </a:t>
            </a:r>
            <a:r>
              <a:rPr lang="en-US" sz="2114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256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neurons and last layer with 10 neurons)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ReLU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activation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HeNormal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initialiser</a:t>
            </a:r>
            <a:endParaRPr lang="en-US" sz="2114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MaxPooling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for dimension reduction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Added batch normalization and dropout (0.2)</a:t>
            </a:r>
          </a:p>
          <a:p>
            <a:pPr marL="228270" lvl="1" algn="l">
              <a:spcAft>
                <a:spcPts val="1200"/>
              </a:spcAft>
            </a:pPr>
            <a:endParaRPr lang="en-US" sz="2114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270" lvl="1" algn="l">
              <a:spcAft>
                <a:spcPts val="12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Test accuracy: 88.2%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No observable overfitting gap based on training and validation accuracies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D542CC-A5FC-C3C5-DE3B-7E810101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0"/>
            <a:ext cx="221456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28F01-0DB4-FD46-3295-EDF4C010C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000" y="1602371"/>
            <a:ext cx="9720000" cy="77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7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024C-9FCF-AD07-2BA9-96382EC0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803C93A-FEB6-148C-4FBC-D4A7E330978C}"/>
              </a:ext>
            </a:extLst>
          </p:cNvPr>
          <p:cNvSpPr txBox="1"/>
          <p:nvPr/>
        </p:nvSpPr>
        <p:spPr>
          <a:xfrm>
            <a:off x="1028700" y="800100"/>
            <a:ext cx="16802100" cy="802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73"/>
              </a:lnSpc>
            </a:pPr>
            <a:r>
              <a:rPr lang="en-US" sz="4800" b="1" spc="308" dirty="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MODEL v2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FC6C2-332A-0975-67B8-76E3BC875126}"/>
              </a:ext>
            </a:extLst>
          </p:cNvPr>
          <p:cNvSpPr txBox="1"/>
          <p:nvPr/>
        </p:nvSpPr>
        <p:spPr>
          <a:xfrm>
            <a:off x="914400" y="2217543"/>
            <a:ext cx="7239000" cy="6898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270" lvl="1">
              <a:spcAft>
                <a:spcPts val="12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Architecture &amp; Hyperparameters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Same overall architecture as v1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Four convolutional layers (32, 64, 128, and 256 filters of size 3 x 3)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Two fully-connected layers (one with </a:t>
            </a:r>
            <a:r>
              <a:rPr lang="en-US" sz="2114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512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neurons and last layer with 10 neurons)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ReLU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activation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HeNormal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initialiser</a:t>
            </a:r>
            <a:endParaRPr lang="en-US" sz="2114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MaxPooling</a:t>
            </a: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for dimension reduction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Dropout reduced from 0.2 to 0.1</a:t>
            </a:r>
          </a:p>
          <a:p>
            <a:pPr marL="228270" lvl="1" algn="l">
              <a:spcAft>
                <a:spcPts val="1200"/>
              </a:spcAft>
            </a:pPr>
            <a:endParaRPr lang="en-US" sz="2114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270" lvl="1" algn="l">
              <a:spcAft>
                <a:spcPts val="1200"/>
              </a:spcAft>
            </a:pPr>
            <a:r>
              <a:rPr lang="en-US" sz="2114" u="sng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Test accuracy: 89.3%</a:t>
            </a:r>
          </a:p>
          <a:p>
            <a:pPr marL="456541" lvl="1" indent="-228271" algn="l">
              <a:spcAft>
                <a:spcPts val="1200"/>
              </a:spcAft>
              <a:buFont typeface="Arial"/>
              <a:buChar char="•"/>
            </a:pPr>
            <a:r>
              <a:rPr lang="en-US" sz="21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Model improved after reducing dropout to improve training process and by increasing number of dense layer neurons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DF1D4-6DC6-B50D-D89E-D6D98A11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905" y="1602371"/>
            <a:ext cx="9720000" cy="77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86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995</Words>
  <Application>Microsoft Macintosh PowerPoint</Application>
  <PresentationFormat>Custom</PresentationFormat>
  <Paragraphs>151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Montserrat Classic Bold</vt:lpstr>
      <vt:lpstr>Courier New</vt:lpstr>
      <vt:lpstr>Arial</vt:lpstr>
      <vt:lpstr>Montserrat</vt:lpstr>
      <vt:lpstr>Montserrat Bold</vt:lpstr>
      <vt:lpstr>Montserrat Classic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Multicolor Pastel Modern Corporate Infographic And Chart Presentation</dc:title>
  <cp:lastModifiedBy>Keith Sng</cp:lastModifiedBy>
  <cp:revision>18</cp:revision>
  <dcterms:created xsi:type="dcterms:W3CDTF">2006-08-16T00:00:00Z</dcterms:created>
  <dcterms:modified xsi:type="dcterms:W3CDTF">2024-11-29T14:34:42Z</dcterms:modified>
  <dc:identifier>DAGXfNE8t2w</dc:identifier>
</cp:coreProperties>
</file>